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0" r:id="rId2"/>
    <p:sldId id="256" r:id="rId3"/>
    <p:sldId id="271" r:id="rId4"/>
    <p:sldId id="264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2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E00"/>
    <a:srgbClr val="FF0000"/>
    <a:srgbClr val="6600CC"/>
    <a:srgbClr val="FFFF00"/>
    <a:srgbClr val="35C8D7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8" autoAdjust="0"/>
    <p:restoredTop sz="94614" autoAdjust="0"/>
  </p:normalViewPr>
  <p:slideViewPr>
    <p:cSldViewPr>
      <p:cViewPr varScale="1">
        <p:scale>
          <a:sx n="50" d="100"/>
          <a:sy n="50" d="100"/>
        </p:scale>
        <p:origin x="-12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9561C62A-A999-4E36-8182-F0D1B28D6B4E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69AE521F-7718-48F5-9FE2-5B6563519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540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7B3AD-0383-4B89-B964-728456F6A0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CBEF1E-D0FD-46D2-A018-7F2E4D6F95E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B26F7B-3F57-4A9B-A79E-519684A5A6E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7C42A9-48FC-4B71-AA49-FF8BFADF322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15A03B-5467-4029-8C7D-F24EC87EA3B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3FDF49-352B-4EB0-A9EE-57732C5F0A00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B0ECC6-FC9A-4E40-B480-D052CF3E1C4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6F0710B-625F-4CE0-BED0-2B10949E586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772DED-EFC6-4C10-8192-C470967566C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9BF311-E5FA-4133-9A0C-8D641E8A4F8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C0F73A-7D84-422D-9634-A8217A19883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88DC36-2DA6-4FC3-827B-5719CCE597E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B13173-6CEA-42AC-9B52-E542A35E86C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31DD71-B871-43BE-89F0-07C42A08D51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87B256-8C8C-4BAE-9F40-2FEC796009B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423463-3F41-4A09-8EF2-C20615A7D42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29B95B-1EF1-4C37-BBA7-D1EF0972F82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8D123D-17D8-4081-86E7-7B83DDCC0D0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F873EC-076B-43C5-8096-719544ACBCD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6840EC-0322-4FE6-92AD-B5B6DBF40CF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2668CE-D063-48A0-912B-D488E1F461F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A0A11E-1AF1-4E38-A132-5AE5E203ADD3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215AABA9-60BC-49B7-B95D-2288A4281177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4D772D0C-CA57-456F-90A1-69058DC0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935C3876-90D1-4F73-95C0-4A742E7F5323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02452FB-1A7C-4D6D-B438-69C2736EAD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145AC26F-0E0A-45C0-B99E-B6AA27371C8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6BAEB95-356A-4729-9F3E-C5826EF598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5D8FF-1388-445D-B6CC-46686AEC4E7F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29E35-A737-4635-B74E-25C43F21E6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b="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b="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F5552E0-6123-49E4-8373-373205136AC7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E9F1E98F-1093-40C8-A6F5-E3738C03FE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2A3B4DB8-48EF-479E-9CFF-7D4DE757B7A2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1E54C322-13FC-43D5-94A9-6A7225CAE8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B8BD90AE-A57D-40D1-BBFD-926C86764DAA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E672D752-B71E-4DAA-920F-1753DB5AFB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EAF965B5-1AB0-41B7-80A4-53D022C9860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0D818D4E-4F28-4ABF-8C29-0192CC4210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90D43168-42BB-4BC5-9A6C-03D833140DC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14FC9D2-25CC-4562-886E-BB0C50BB7A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6F0FE2F-CCDE-4BFC-8CF5-B9328C76EF11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DDB06AF-7D58-40DD-8C4C-6BCD6CAA47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6600632F-A813-4ED0-A88F-CA938D638B8D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805C07B-969B-49BE-A3EE-42CCB113AB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9D93FC9C-B9B6-4D30-B022-76F91B0851E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7491733A-4361-418C-85AF-F824C7D6F7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700338" y="3068638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服务师生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427538" y="4365625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方便老师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42988" y="1773238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贴近教学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2534934" y="857249"/>
            <a:ext cx="5500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小区门口的音乐喷泉如下图。</a:t>
            </a:r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899592" y="1707917"/>
            <a:ext cx="6353175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Box 6"/>
          <p:cNvSpPr txBox="1">
            <a:spLocks noChangeArrowheads="1"/>
          </p:cNvSpPr>
          <p:nvPr/>
        </p:nvSpPr>
        <p:spPr bwMode="auto">
          <a:xfrm>
            <a:off x="1143000" y="5559425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）这个喷泉的占地面积是多少？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483159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84074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784398"/>
            <a:ext cx="6353175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71500" y="4487863"/>
            <a:ext cx="8001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）喷泉池的容积约是多少立方米？（得数保留一位小数）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784399"/>
            <a:ext cx="6353175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Box 4"/>
          <p:cNvSpPr txBox="1">
            <a:spLocks noChangeArrowheads="1"/>
          </p:cNvSpPr>
          <p:nvPr/>
        </p:nvSpPr>
        <p:spPr bwMode="auto">
          <a:xfrm>
            <a:off x="611560" y="4523636"/>
            <a:ext cx="75323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）正常使用后，喷泉池内的水只需要占到池深的     ，实际需要多少 立方米水？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363491"/>
              </p:ext>
            </p:extLst>
          </p:nvPr>
        </p:nvGraphicFramePr>
        <p:xfrm>
          <a:off x="2771800" y="5143500"/>
          <a:ext cx="38735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公式" r:id="rId5" imgW="152280" imgH="393480" progId="Equation.3">
                  <p:embed/>
                </p:oleObj>
              </mc:Choice>
              <mc:Fallback>
                <p:oleObj name="公式" r:id="rId5" imgW="15228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143500"/>
                        <a:ext cx="387350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856407"/>
            <a:ext cx="6353175" cy="386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79512" y="4665983"/>
            <a:ext cx="8712968" cy="149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）喷泉开放时，每天要损耗掉池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内的      。要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保持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水的正常状态，每天要在池内补充多少水？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9123611"/>
              </p:ext>
            </p:extLst>
          </p:nvPr>
        </p:nvGraphicFramePr>
        <p:xfrm>
          <a:off x="7452320" y="4589115"/>
          <a:ext cx="5810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2" name="公式" r:id="rId5" imgW="228600" imgH="393480" progId="Equation.3">
                  <p:embed/>
                </p:oleObj>
              </mc:Choice>
              <mc:Fallback>
                <p:oleObj name="公式" r:id="rId5" imgW="22860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2320" y="4589115"/>
                        <a:ext cx="581025" cy="100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3"/>
          <p:cNvSpPr txBox="1">
            <a:spLocks noChangeArrowheads="1"/>
          </p:cNvSpPr>
          <p:nvPr/>
        </p:nvSpPr>
        <p:spPr bwMode="auto">
          <a:xfrm>
            <a:off x="750094" y="1268760"/>
            <a:ext cx="771033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）计划用下面长方形瓷砖粘贴喷泉池的内、外墙壁，用正方形瓷砖粘贴喷泉池地面和壁顶。算一算：大约需要多少块瓷砖？</a:t>
            </a: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8880" y="3429000"/>
            <a:ext cx="4572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同侧圆角矩形 3"/>
          <p:cNvSpPr/>
          <p:nvPr/>
        </p:nvSpPr>
        <p:spPr>
          <a:xfrm>
            <a:off x="420758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20756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539552" y="857250"/>
            <a:ext cx="8143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红红家在这个小区买了一套住房，正在装修。</a:t>
            </a: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42938" y="1500188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（一）粉刷墙壁。</a:t>
            </a:r>
          </a:p>
        </p:txBody>
      </p:sp>
      <p:sp>
        <p:nvSpPr>
          <p:cNvPr id="14341" name="TextBox 6"/>
          <p:cNvSpPr txBox="1">
            <a:spLocks noChangeArrowheads="1"/>
          </p:cNvSpPr>
          <p:nvPr/>
        </p:nvSpPr>
        <p:spPr bwMode="auto">
          <a:xfrm>
            <a:off x="1000125" y="2214563"/>
            <a:ext cx="7786688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红红的卧室如下图所示，卧室有一扇窗户和一扇门。</a:t>
            </a:r>
          </a:p>
        </p:txBody>
      </p:sp>
      <p:pic>
        <p:nvPicPr>
          <p:cNvPr id="143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3214688"/>
            <a:ext cx="696277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Box 8"/>
          <p:cNvSpPr txBox="1">
            <a:spLocks noChangeArrowheads="1"/>
          </p:cNvSpPr>
          <p:nvPr/>
        </p:nvSpPr>
        <p:spPr bwMode="auto">
          <a:xfrm>
            <a:off x="928688" y="5845175"/>
            <a:ext cx="414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）计算粉刷面积。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928688" y="715963"/>
            <a:ext cx="72866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）据装修工人介绍，新房墙壁至少要粉刷两遍，第一遍每平方米需要涂料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0.5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升。一共需要多少涂料？</a:t>
            </a: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2571750"/>
            <a:ext cx="64865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395536" y="900009"/>
            <a:ext cx="82809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）按红红的要求调配涂料，各需要多少升？</a:t>
            </a: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428750" y="1570038"/>
            <a:ext cx="6708775" cy="357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539552" y="5436513"/>
            <a:ext cx="77048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）算一算：各买几桶涂料，要花多少钱？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642938" y="714375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（二）铺地面。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1000125" y="1428750"/>
            <a:ext cx="6643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红红选定了下面这种颜色的瓷砖。</a:t>
            </a:r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2071688"/>
            <a:ext cx="60579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6"/>
          <p:cNvSpPr txBox="1">
            <a:spLocks noChangeArrowheads="1"/>
          </p:cNvSpPr>
          <p:nvPr/>
        </p:nvSpPr>
        <p:spPr bwMode="auto">
          <a:xfrm>
            <a:off x="928688" y="4857750"/>
            <a:ext cx="650081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）用上面三种规格的地砖铺满红红的卧室，至少各需要多少块。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143000" y="1857375"/>
            <a:ext cx="66436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）选择一种你认为合适的地砖，算出需要花多少钱？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184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六年级</a:t>
            </a:r>
            <a:r>
              <a:rPr lang="en-US" altLang="zh-CN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 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数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学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下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dirty="0">
                <a:latin typeface="华文新魏" pitchFamily="2" charset="-122"/>
                <a:ea typeface="华文新魏" pitchFamily="2" charset="-122"/>
              </a:rPr>
              <a:t>冀教版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2987824" y="1044600"/>
            <a:ext cx="2857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小区垃圾问题。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642938" y="1991047"/>
            <a:ext cx="73580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（一）如果这个小区每套房子住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户人家，平均每天有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桶生活垃圾。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763491"/>
            <a:ext cx="40957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63" y="3156942"/>
            <a:ext cx="1905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同侧圆角矩形 5"/>
          <p:cNvSpPr/>
          <p:nvPr/>
        </p:nvSpPr>
        <p:spPr>
          <a:xfrm>
            <a:off x="420758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20756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857250" y="501650"/>
            <a:ext cx="7286625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）估算一下：这个小区每天有多少生活垃圾？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个月呢？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2428875"/>
            <a:ext cx="5748338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857250" y="501650"/>
            <a:ext cx="7286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）如果一辆垃圾车一次能走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2.5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立方米的垃圾，那么这个小区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个月产生的垃圾需要运几车？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年的呢？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63" y="3143250"/>
            <a:ext cx="44862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642938" y="1285875"/>
            <a:ext cx="4929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（二）算算身边的垃圾。</a:t>
            </a:r>
          </a:p>
        </p:txBody>
      </p:sp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642938" y="2058988"/>
            <a:ext cx="7358062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）如果你们班同学每家每天也丢弃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1.5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桶垃圾，那么全班同学家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天要丢弃多少垃圾？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个月呢、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年呢？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814338" y="716503"/>
            <a:ext cx="73580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）估测一间教室的容积大约有多少立方米。如果把全班同学家</a:t>
            </a:r>
            <a:r>
              <a:rPr lang="en-US" altLang="zh-CN" sz="24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400" b="1" dirty="0">
                <a:latin typeface="华文楷体" pitchFamily="2" charset="-122"/>
                <a:ea typeface="华文楷体" pitchFamily="2" charset="-122"/>
              </a:rPr>
              <a:t>年的垃圾全部堆放在教室里，大约要占多少间教室？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813" y="1916832"/>
            <a:ext cx="48577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899592" y="5422900"/>
            <a:ext cx="73580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）红红所在的学校有学生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980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名，这些同学家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年的垃圾要占多少间教室。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3767138" y="888614"/>
            <a:ext cx="2857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物业费问题。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500063" y="1428750"/>
            <a:ext cx="39290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如果每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户需要一名物业管理人员，每名物业管理人员平均月工资为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元的话，小区内的物业管理费按每平方米住房面积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0.35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元收取，用这些钱来支付物业管理人员的工资，够吗？</a:t>
            </a: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1789113"/>
            <a:ext cx="453390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同侧圆角矩形 4"/>
          <p:cNvSpPr/>
          <p:nvPr/>
        </p:nvSpPr>
        <p:spPr>
          <a:xfrm>
            <a:off x="483159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84074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34096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5299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652963"/>
            <a:ext cx="203041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7"/>
          <p:cNvSpPr>
            <a:spLocks noChangeArrowheads="1" noChangeShapeType="1" noTextEdit="1"/>
          </p:cNvSpPr>
          <p:nvPr/>
        </p:nvSpPr>
        <p:spPr bwMode="auto">
          <a:xfrm>
            <a:off x="1835150" y="2420938"/>
            <a:ext cx="46799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华文新魏"/>
                <a:ea typeface="华文新魏"/>
              </a:rPr>
              <a:t>今天你都收获了什么？</a:t>
            </a:r>
          </a:p>
        </p:txBody>
      </p:sp>
      <p:sp>
        <p:nvSpPr>
          <p:cNvPr id="55301" name="Text Box 7"/>
          <p:cNvSpPr txBox="1">
            <a:spLocks noChangeArrowheads="1"/>
          </p:cNvSpPr>
          <p:nvPr/>
        </p:nvSpPr>
        <p:spPr bwMode="auto">
          <a:xfrm>
            <a:off x="1763713" y="3716338"/>
            <a:ext cx="43926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Garamond" pitchFamily="18" charset="0"/>
                <a:ea typeface="华文新魏" pitchFamily="2" charset="-122"/>
              </a:rPr>
              <a:t>本节课学的内容，你理解了吗？同学之间互相讨论一下！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875" y="1155700"/>
            <a:ext cx="5184775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6</a:t>
            </a:r>
            <a:r>
              <a:rPr kumimoji="1" lang="en-US" altLang="zh-CN" sz="44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	</a:t>
            </a:r>
            <a:r>
              <a:rPr kumimoji="1" lang="zh-CN" altLang="en-US" sz="4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综合与实践</a:t>
            </a:r>
            <a:endParaRPr lang="zh-CN" altLang="en-US" sz="4400" b="0" dirty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760" y="1844824"/>
            <a:ext cx="44640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4209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/>
          <p:nvPr/>
        </p:nvSpPr>
        <p:spPr>
          <a:xfrm>
            <a:off x="3924300" y="3141663"/>
            <a:ext cx="403225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6.14   </a:t>
            </a:r>
            <a:r>
              <a:rPr kumimoji="1" lang="zh-CN" altLang="en-US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生活小区</a:t>
            </a:r>
            <a:endParaRPr lang="zh-CN" altLang="en-US" sz="2800" b="0" dirty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0"/>
          <p:cNvGrpSpPr>
            <a:grpSpLocks/>
          </p:cNvGrpSpPr>
          <p:nvPr/>
        </p:nvGrpSpPr>
        <p:grpSpPr bwMode="auto">
          <a:xfrm>
            <a:off x="299939" y="764704"/>
            <a:ext cx="2255837" cy="582412"/>
            <a:chOff x="418169" y="1642192"/>
            <a:chExt cx="2256668" cy="583531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18169" y="2219361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642192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sz="32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 pitchFamily="2" charset="-122"/>
                </a:rPr>
                <a:t>复习目标</a:t>
              </a:r>
            </a:p>
          </p:txBody>
        </p:sp>
      </p:grpSp>
      <p:pic>
        <p:nvPicPr>
          <p:cNvPr id="1741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755576" y="2636912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2051050" y="2276475"/>
            <a:ext cx="5329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1547813" y="1412776"/>
            <a:ext cx="67686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宋体" pitchFamily="2" charset="-122"/>
              </a:rPr>
              <a:t>、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经历看小区平面图，解决与平面图、音乐喷泉、家庭装修有关的问题的过程。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2708920"/>
            <a:ext cx="6840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、能综合运用知识解决生活小区中与面积有关的简单问题。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547664" y="3933056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eaLnBrk="0" hangingPunct="0">
              <a:lnSpc>
                <a:spcPct val="150000"/>
              </a:lnSpc>
            </a:pP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、获得运用知识解决实际问题的成功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体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indent="304800" eaLnBrk="0" hangingPunct="0">
              <a:lnSpc>
                <a:spcPct val="150000"/>
              </a:lnSpc>
            </a:pP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验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，树立运用数学解决问题的自信心。</a:t>
            </a:r>
            <a:endParaRPr lang="zh-CN" altLang="en-US" sz="2800" b="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755576" y="3882752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780157" y="1362075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1285875" y="1685802"/>
            <a:ext cx="6143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下面是某生活小区的平面示意图。</a:t>
            </a:r>
          </a:p>
        </p:txBody>
      </p:sp>
      <p:pic>
        <p:nvPicPr>
          <p:cNvPr id="6148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20758" y="2270002"/>
            <a:ext cx="600075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TextBox 6"/>
          <p:cNvSpPr txBox="1">
            <a:spLocks noChangeArrowheads="1"/>
          </p:cNvSpPr>
          <p:nvPr/>
        </p:nvSpPr>
        <p:spPr bwMode="auto">
          <a:xfrm>
            <a:off x="6300192" y="531158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比例尺  </a:t>
            </a:r>
            <a:r>
              <a:rPr lang="en-US" altLang="zh-CN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1:2000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20758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20756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740255" y="1432793"/>
            <a:ext cx="6000750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1383067" y="5715000"/>
            <a:ext cx="7000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）这个生活小区的占地面积是多少？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05456" y="800473"/>
            <a:ext cx="2071702" cy="618057"/>
            <a:chOff x="571127" y="1769573"/>
            <a:chExt cx="2071702" cy="618057"/>
          </a:xfrm>
        </p:grpSpPr>
        <p:cxnSp>
          <p:nvCxnSpPr>
            <p:cNvPr id="5" name="直线连接符 21"/>
            <p:cNvCxnSpPr/>
            <p:nvPr/>
          </p:nvCxnSpPr>
          <p:spPr>
            <a:xfrm flipV="1">
              <a:off x="571127" y="2381876"/>
              <a:ext cx="2071702" cy="5754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同侧圆角矩形 5"/>
            <p:cNvSpPr/>
            <p:nvPr/>
          </p:nvSpPr>
          <p:spPr>
            <a:xfrm>
              <a:off x="571127" y="1769573"/>
              <a:ext cx="2000609" cy="51641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000" b="1" dirty="0"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7" name="同侧圆角矩形 6"/>
          <p:cNvSpPr/>
          <p:nvPr/>
        </p:nvSpPr>
        <p:spPr>
          <a:xfrm>
            <a:off x="382762" y="78794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探索新知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847006"/>
            <a:ext cx="6000750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000125" y="5087392"/>
            <a:ext cx="7000875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）绿地面积占整个小区面积的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32%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，小区内的绿地面积是多少？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357313" y="847006"/>
            <a:ext cx="6000750" cy="409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500063" y="4929188"/>
            <a:ext cx="81438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）小区内每栋楼都是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层，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1—6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号楼有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个单元，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7—9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号楼有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个单元。一个单元内每层有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套住房，小区内一共有多少套住房？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143000" y="1857375"/>
            <a:ext cx="66436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）每套住房面积平均为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118</a:t>
            </a: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平方米，这个小区的住房面积大约有多少平方米？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5184</TotalTime>
  <Words>782</Words>
  <Application>Microsoft Office PowerPoint</Application>
  <PresentationFormat>全屏显示(4:3)</PresentationFormat>
  <Paragraphs>80</Paragraphs>
  <Slides>26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Office 主题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196</cp:revision>
  <dcterms:modified xsi:type="dcterms:W3CDTF">2018-08-09T07:49:04Z</dcterms:modified>
</cp:coreProperties>
</file>